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133" r:id="rId1"/>
  </p:sldMasterIdLst>
  <p:notesMasterIdLst>
    <p:notesMasterId r:id="rId43"/>
  </p:notesMasterIdLst>
  <p:sldIdLst>
    <p:sldId id="680" r:id="rId2"/>
    <p:sldId id="681" r:id="rId3"/>
    <p:sldId id="745" r:id="rId4"/>
    <p:sldId id="754" r:id="rId5"/>
    <p:sldId id="746" r:id="rId6"/>
    <p:sldId id="747" r:id="rId7"/>
    <p:sldId id="748" r:id="rId8"/>
    <p:sldId id="749" r:id="rId9"/>
    <p:sldId id="750" r:id="rId10"/>
    <p:sldId id="751" r:id="rId11"/>
    <p:sldId id="752" r:id="rId12"/>
    <p:sldId id="785" r:id="rId13"/>
    <p:sldId id="786" r:id="rId14"/>
    <p:sldId id="787" r:id="rId15"/>
    <p:sldId id="788" r:id="rId16"/>
    <p:sldId id="789" r:id="rId17"/>
    <p:sldId id="790" r:id="rId18"/>
    <p:sldId id="791" r:id="rId19"/>
    <p:sldId id="792" r:id="rId20"/>
    <p:sldId id="793" r:id="rId21"/>
    <p:sldId id="794" r:id="rId22"/>
    <p:sldId id="795" r:id="rId23"/>
    <p:sldId id="780" r:id="rId24"/>
    <p:sldId id="764" r:id="rId25"/>
    <p:sldId id="755" r:id="rId26"/>
    <p:sldId id="756" r:id="rId27"/>
    <p:sldId id="757" r:id="rId28"/>
    <p:sldId id="758" r:id="rId29"/>
    <p:sldId id="759" r:id="rId30"/>
    <p:sldId id="760" r:id="rId31"/>
    <p:sldId id="770" r:id="rId32"/>
    <p:sldId id="784" r:id="rId33"/>
    <p:sldId id="783" r:id="rId34"/>
    <p:sldId id="772" r:id="rId35"/>
    <p:sldId id="773" r:id="rId36"/>
    <p:sldId id="774" r:id="rId37"/>
    <p:sldId id="775" r:id="rId38"/>
    <p:sldId id="776" r:id="rId39"/>
    <p:sldId id="777" r:id="rId40"/>
    <p:sldId id="778" r:id="rId41"/>
    <p:sldId id="779"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C0BF"/>
    <a:srgbClr val="63A537"/>
    <a:srgbClr val="FFCCCC"/>
    <a:srgbClr val="EE1697"/>
    <a:srgbClr val="99CB38"/>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190" autoAdjust="0"/>
    <p:restoredTop sz="80261" autoAdjust="0"/>
  </p:normalViewPr>
  <p:slideViewPr>
    <p:cSldViewPr snapToGrid="0">
      <p:cViewPr>
        <p:scale>
          <a:sx n="66" d="100"/>
          <a:sy n="66" d="100"/>
        </p:scale>
        <p:origin x="-852" y="-258"/>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EEA58E-248A-480B-9E71-4CA3A6F702CE}" type="datetimeFigureOut">
              <a:rPr lang="en-US" smtClean="0"/>
              <a:pPr/>
              <a:t>6/4/2021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699376-63E1-42EB-B280-C072772DC2A7}" type="slidenum">
              <a:rPr lang="en-US" smtClean="0"/>
              <a:pPr/>
              <a:t>‹#›</a:t>
            </a:fld>
            <a:endParaRPr lang="en-US"/>
          </a:p>
        </p:txBody>
      </p:sp>
    </p:spTree>
    <p:extLst>
      <p:ext uri="{BB962C8B-B14F-4D97-AF65-F5344CB8AC3E}">
        <p14:creationId xmlns="" xmlns:p14="http://schemas.microsoft.com/office/powerpoint/2010/main" val="1669770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miter lim="800000"/>
            <a:headEnd/>
            <a:tailEnd/>
          </a:ln>
        </p:spPr>
        <p:txBody>
          <a:bodyPr/>
          <a:lstStyle/>
          <a:p>
            <a:fld id="{09D5B4FD-4DD9-482F-99D1-BBBAE3A76D3B}" type="slidenum">
              <a:rPr lang="en-US"/>
              <a:pPr/>
              <a:t>2</a:t>
            </a:fld>
            <a:endParaRPr lang="en-US"/>
          </a:p>
        </p:txBody>
      </p:sp>
      <p:sp>
        <p:nvSpPr>
          <p:cNvPr id="120835"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20836"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miter lim="800000"/>
            <a:headEnd/>
            <a:tailEnd/>
          </a:ln>
        </p:spPr>
        <p:txBody>
          <a:bodyPr/>
          <a:lstStyle/>
          <a:p>
            <a:fld id="{09D5B4FD-4DD9-482F-99D1-BBBAE3A76D3B}" type="slidenum">
              <a:rPr lang="en-US"/>
              <a:pPr/>
              <a:t>11</a:t>
            </a:fld>
            <a:endParaRPr lang="en-US"/>
          </a:p>
        </p:txBody>
      </p:sp>
      <p:sp>
        <p:nvSpPr>
          <p:cNvPr id="120835"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20836"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miter lim="800000"/>
            <a:headEnd/>
            <a:tailEnd/>
          </a:ln>
        </p:spPr>
        <p:txBody>
          <a:bodyPr/>
          <a:lstStyle/>
          <a:p>
            <a:fld id="{09D5B4FD-4DD9-482F-99D1-BBBAE3A76D3B}" type="slidenum">
              <a:rPr lang="en-US"/>
              <a:pPr/>
              <a:t>12</a:t>
            </a:fld>
            <a:endParaRPr lang="en-US"/>
          </a:p>
        </p:txBody>
      </p:sp>
      <p:sp>
        <p:nvSpPr>
          <p:cNvPr id="120835"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20836"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miter lim="800000"/>
            <a:headEnd/>
            <a:tailEnd/>
          </a:ln>
        </p:spPr>
        <p:txBody>
          <a:bodyPr/>
          <a:lstStyle/>
          <a:p>
            <a:fld id="{09D5B4FD-4DD9-482F-99D1-BBBAE3A76D3B}" type="slidenum">
              <a:rPr lang="en-US"/>
              <a:pPr/>
              <a:t>13</a:t>
            </a:fld>
            <a:endParaRPr lang="en-US"/>
          </a:p>
        </p:txBody>
      </p:sp>
      <p:sp>
        <p:nvSpPr>
          <p:cNvPr id="120835"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20836"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miter lim="800000"/>
            <a:headEnd/>
            <a:tailEnd/>
          </a:ln>
        </p:spPr>
        <p:txBody>
          <a:bodyPr/>
          <a:lstStyle/>
          <a:p>
            <a:fld id="{09D5B4FD-4DD9-482F-99D1-BBBAE3A76D3B}" type="slidenum">
              <a:rPr lang="en-US"/>
              <a:pPr/>
              <a:t>14</a:t>
            </a:fld>
            <a:endParaRPr lang="en-US"/>
          </a:p>
        </p:txBody>
      </p:sp>
      <p:sp>
        <p:nvSpPr>
          <p:cNvPr id="120835"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20836"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miter lim="800000"/>
            <a:headEnd/>
            <a:tailEnd/>
          </a:ln>
        </p:spPr>
        <p:txBody>
          <a:bodyPr/>
          <a:lstStyle/>
          <a:p>
            <a:fld id="{09D5B4FD-4DD9-482F-99D1-BBBAE3A76D3B}" type="slidenum">
              <a:rPr lang="en-US"/>
              <a:pPr/>
              <a:t>15</a:t>
            </a:fld>
            <a:endParaRPr lang="en-US"/>
          </a:p>
        </p:txBody>
      </p:sp>
      <p:sp>
        <p:nvSpPr>
          <p:cNvPr id="120835"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20836"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miter lim="800000"/>
            <a:headEnd/>
            <a:tailEnd/>
          </a:ln>
        </p:spPr>
        <p:txBody>
          <a:bodyPr/>
          <a:lstStyle/>
          <a:p>
            <a:fld id="{09D5B4FD-4DD9-482F-99D1-BBBAE3A76D3B}" type="slidenum">
              <a:rPr lang="en-US"/>
              <a:pPr/>
              <a:t>16</a:t>
            </a:fld>
            <a:endParaRPr lang="en-US"/>
          </a:p>
        </p:txBody>
      </p:sp>
      <p:sp>
        <p:nvSpPr>
          <p:cNvPr id="120835"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20836"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miter lim="800000"/>
            <a:headEnd/>
            <a:tailEnd/>
          </a:ln>
        </p:spPr>
        <p:txBody>
          <a:bodyPr/>
          <a:lstStyle/>
          <a:p>
            <a:fld id="{09D5B4FD-4DD9-482F-99D1-BBBAE3A76D3B}" type="slidenum">
              <a:rPr lang="en-US"/>
              <a:pPr/>
              <a:t>17</a:t>
            </a:fld>
            <a:endParaRPr lang="en-US"/>
          </a:p>
        </p:txBody>
      </p:sp>
      <p:sp>
        <p:nvSpPr>
          <p:cNvPr id="120835"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20836"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miter lim="800000"/>
            <a:headEnd/>
            <a:tailEnd/>
          </a:ln>
        </p:spPr>
        <p:txBody>
          <a:bodyPr/>
          <a:lstStyle/>
          <a:p>
            <a:fld id="{09D5B4FD-4DD9-482F-99D1-BBBAE3A76D3B}" type="slidenum">
              <a:rPr lang="en-US"/>
              <a:pPr/>
              <a:t>18</a:t>
            </a:fld>
            <a:endParaRPr lang="en-US"/>
          </a:p>
        </p:txBody>
      </p:sp>
      <p:sp>
        <p:nvSpPr>
          <p:cNvPr id="120835"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20836"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miter lim="800000"/>
            <a:headEnd/>
            <a:tailEnd/>
          </a:ln>
        </p:spPr>
        <p:txBody>
          <a:bodyPr/>
          <a:lstStyle/>
          <a:p>
            <a:fld id="{09D5B4FD-4DD9-482F-99D1-BBBAE3A76D3B}" type="slidenum">
              <a:rPr lang="en-US"/>
              <a:pPr/>
              <a:t>19</a:t>
            </a:fld>
            <a:endParaRPr lang="en-US"/>
          </a:p>
        </p:txBody>
      </p:sp>
      <p:sp>
        <p:nvSpPr>
          <p:cNvPr id="120835"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20836"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miter lim="800000"/>
            <a:headEnd/>
            <a:tailEnd/>
          </a:ln>
        </p:spPr>
        <p:txBody>
          <a:bodyPr/>
          <a:lstStyle/>
          <a:p>
            <a:fld id="{09D5B4FD-4DD9-482F-99D1-BBBAE3A76D3B}" type="slidenum">
              <a:rPr lang="en-US"/>
              <a:pPr/>
              <a:t>20</a:t>
            </a:fld>
            <a:endParaRPr lang="en-US"/>
          </a:p>
        </p:txBody>
      </p:sp>
      <p:sp>
        <p:nvSpPr>
          <p:cNvPr id="120835"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20836"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miter lim="800000"/>
            <a:headEnd/>
            <a:tailEnd/>
          </a:ln>
        </p:spPr>
        <p:txBody>
          <a:bodyPr/>
          <a:lstStyle/>
          <a:p>
            <a:fld id="{09D5B4FD-4DD9-482F-99D1-BBBAE3A76D3B}" type="slidenum">
              <a:rPr lang="en-US"/>
              <a:pPr/>
              <a:t>3</a:t>
            </a:fld>
            <a:endParaRPr lang="en-US"/>
          </a:p>
        </p:txBody>
      </p:sp>
      <p:sp>
        <p:nvSpPr>
          <p:cNvPr id="120835"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20836"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miter lim="800000"/>
            <a:headEnd/>
            <a:tailEnd/>
          </a:ln>
        </p:spPr>
        <p:txBody>
          <a:bodyPr/>
          <a:lstStyle/>
          <a:p>
            <a:fld id="{09D5B4FD-4DD9-482F-99D1-BBBAE3A76D3B}" type="slidenum">
              <a:rPr lang="en-US"/>
              <a:pPr/>
              <a:t>21</a:t>
            </a:fld>
            <a:endParaRPr lang="en-US"/>
          </a:p>
        </p:txBody>
      </p:sp>
      <p:sp>
        <p:nvSpPr>
          <p:cNvPr id="120835"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20836"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miter lim="800000"/>
            <a:headEnd/>
            <a:tailEnd/>
          </a:ln>
        </p:spPr>
        <p:txBody>
          <a:bodyPr/>
          <a:lstStyle/>
          <a:p>
            <a:fld id="{09D5B4FD-4DD9-482F-99D1-BBBAE3A76D3B}" type="slidenum">
              <a:rPr lang="en-US"/>
              <a:pPr/>
              <a:t>22</a:t>
            </a:fld>
            <a:endParaRPr lang="en-US"/>
          </a:p>
        </p:txBody>
      </p:sp>
      <p:sp>
        <p:nvSpPr>
          <p:cNvPr id="120835"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20836"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miter lim="800000"/>
            <a:headEnd/>
            <a:tailEnd/>
          </a:ln>
        </p:spPr>
        <p:txBody>
          <a:bodyPr/>
          <a:lstStyle/>
          <a:p>
            <a:fld id="{09D5B4FD-4DD9-482F-99D1-BBBAE3A76D3B}" type="slidenum">
              <a:rPr lang="en-US"/>
              <a:pPr/>
              <a:t>23</a:t>
            </a:fld>
            <a:endParaRPr lang="en-US"/>
          </a:p>
        </p:txBody>
      </p:sp>
      <p:sp>
        <p:nvSpPr>
          <p:cNvPr id="120835"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20836"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miter lim="800000"/>
            <a:headEnd/>
            <a:tailEnd/>
          </a:ln>
        </p:spPr>
        <p:txBody>
          <a:bodyPr/>
          <a:lstStyle/>
          <a:p>
            <a:fld id="{09D5B4FD-4DD9-482F-99D1-BBBAE3A76D3B}" type="slidenum">
              <a:rPr lang="en-US"/>
              <a:pPr/>
              <a:t>24</a:t>
            </a:fld>
            <a:endParaRPr lang="en-US"/>
          </a:p>
        </p:txBody>
      </p:sp>
      <p:sp>
        <p:nvSpPr>
          <p:cNvPr id="120835"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20836"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miter lim="800000"/>
            <a:headEnd/>
            <a:tailEnd/>
          </a:ln>
        </p:spPr>
        <p:txBody>
          <a:bodyPr/>
          <a:lstStyle/>
          <a:p>
            <a:fld id="{09D5B4FD-4DD9-482F-99D1-BBBAE3A76D3B}" type="slidenum">
              <a:rPr lang="en-US"/>
              <a:pPr/>
              <a:t>25</a:t>
            </a:fld>
            <a:endParaRPr lang="en-US"/>
          </a:p>
        </p:txBody>
      </p:sp>
      <p:sp>
        <p:nvSpPr>
          <p:cNvPr id="120835"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20836"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miter lim="800000"/>
            <a:headEnd/>
            <a:tailEnd/>
          </a:ln>
        </p:spPr>
        <p:txBody>
          <a:bodyPr/>
          <a:lstStyle/>
          <a:p>
            <a:fld id="{09D5B4FD-4DD9-482F-99D1-BBBAE3A76D3B}" type="slidenum">
              <a:rPr lang="en-US"/>
              <a:pPr/>
              <a:t>26</a:t>
            </a:fld>
            <a:endParaRPr lang="en-US"/>
          </a:p>
        </p:txBody>
      </p:sp>
      <p:sp>
        <p:nvSpPr>
          <p:cNvPr id="120835"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20836"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miter lim="800000"/>
            <a:headEnd/>
            <a:tailEnd/>
          </a:ln>
        </p:spPr>
        <p:txBody>
          <a:bodyPr/>
          <a:lstStyle/>
          <a:p>
            <a:fld id="{09D5B4FD-4DD9-482F-99D1-BBBAE3A76D3B}" type="slidenum">
              <a:rPr lang="en-US"/>
              <a:pPr/>
              <a:t>27</a:t>
            </a:fld>
            <a:endParaRPr lang="en-US"/>
          </a:p>
        </p:txBody>
      </p:sp>
      <p:sp>
        <p:nvSpPr>
          <p:cNvPr id="120835"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20836"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miter lim="800000"/>
            <a:headEnd/>
            <a:tailEnd/>
          </a:ln>
        </p:spPr>
        <p:txBody>
          <a:bodyPr/>
          <a:lstStyle/>
          <a:p>
            <a:fld id="{09D5B4FD-4DD9-482F-99D1-BBBAE3A76D3B}" type="slidenum">
              <a:rPr lang="en-US"/>
              <a:pPr/>
              <a:t>28</a:t>
            </a:fld>
            <a:endParaRPr lang="en-US"/>
          </a:p>
        </p:txBody>
      </p:sp>
      <p:sp>
        <p:nvSpPr>
          <p:cNvPr id="120835"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20836"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miter lim="800000"/>
            <a:headEnd/>
            <a:tailEnd/>
          </a:ln>
        </p:spPr>
        <p:txBody>
          <a:bodyPr/>
          <a:lstStyle/>
          <a:p>
            <a:fld id="{09D5B4FD-4DD9-482F-99D1-BBBAE3A76D3B}" type="slidenum">
              <a:rPr lang="en-US"/>
              <a:pPr/>
              <a:t>29</a:t>
            </a:fld>
            <a:endParaRPr lang="en-US"/>
          </a:p>
        </p:txBody>
      </p:sp>
      <p:sp>
        <p:nvSpPr>
          <p:cNvPr id="120835"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20836"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miter lim="800000"/>
            <a:headEnd/>
            <a:tailEnd/>
          </a:ln>
        </p:spPr>
        <p:txBody>
          <a:bodyPr/>
          <a:lstStyle/>
          <a:p>
            <a:fld id="{09D5B4FD-4DD9-482F-99D1-BBBAE3A76D3B}" type="slidenum">
              <a:rPr lang="en-US"/>
              <a:pPr/>
              <a:t>30</a:t>
            </a:fld>
            <a:endParaRPr lang="en-US"/>
          </a:p>
        </p:txBody>
      </p:sp>
      <p:sp>
        <p:nvSpPr>
          <p:cNvPr id="120835"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20836"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miter lim="800000"/>
            <a:headEnd/>
            <a:tailEnd/>
          </a:ln>
        </p:spPr>
        <p:txBody>
          <a:bodyPr/>
          <a:lstStyle/>
          <a:p>
            <a:fld id="{09D5B4FD-4DD9-482F-99D1-BBBAE3A76D3B}" type="slidenum">
              <a:rPr lang="en-US"/>
              <a:pPr/>
              <a:t>4</a:t>
            </a:fld>
            <a:endParaRPr lang="en-US"/>
          </a:p>
        </p:txBody>
      </p:sp>
      <p:sp>
        <p:nvSpPr>
          <p:cNvPr id="120835"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20836"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miter lim="800000"/>
            <a:headEnd/>
            <a:tailEnd/>
          </a:ln>
        </p:spPr>
        <p:txBody>
          <a:bodyPr/>
          <a:lstStyle/>
          <a:p>
            <a:fld id="{09D5B4FD-4DD9-482F-99D1-BBBAE3A76D3B}" type="slidenum">
              <a:rPr lang="en-US"/>
              <a:pPr/>
              <a:t>31</a:t>
            </a:fld>
            <a:endParaRPr lang="en-US"/>
          </a:p>
        </p:txBody>
      </p:sp>
      <p:sp>
        <p:nvSpPr>
          <p:cNvPr id="120835"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20836"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miter lim="800000"/>
            <a:headEnd/>
            <a:tailEnd/>
          </a:ln>
        </p:spPr>
        <p:txBody>
          <a:bodyPr/>
          <a:lstStyle/>
          <a:p>
            <a:fld id="{09D5B4FD-4DD9-482F-99D1-BBBAE3A76D3B}" type="slidenum">
              <a:rPr lang="en-US"/>
              <a:pPr/>
              <a:t>32</a:t>
            </a:fld>
            <a:endParaRPr lang="en-US"/>
          </a:p>
        </p:txBody>
      </p:sp>
      <p:sp>
        <p:nvSpPr>
          <p:cNvPr id="120835"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20836"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miter lim="800000"/>
            <a:headEnd/>
            <a:tailEnd/>
          </a:ln>
        </p:spPr>
        <p:txBody>
          <a:bodyPr/>
          <a:lstStyle/>
          <a:p>
            <a:fld id="{09D5B4FD-4DD9-482F-99D1-BBBAE3A76D3B}" type="slidenum">
              <a:rPr lang="en-US"/>
              <a:pPr/>
              <a:t>33</a:t>
            </a:fld>
            <a:endParaRPr lang="en-US"/>
          </a:p>
        </p:txBody>
      </p:sp>
      <p:sp>
        <p:nvSpPr>
          <p:cNvPr id="120835"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20836"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miter lim="800000"/>
            <a:headEnd/>
            <a:tailEnd/>
          </a:ln>
        </p:spPr>
        <p:txBody>
          <a:bodyPr/>
          <a:lstStyle/>
          <a:p>
            <a:fld id="{09D5B4FD-4DD9-482F-99D1-BBBAE3A76D3B}" type="slidenum">
              <a:rPr lang="en-US"/>
              <a:pPr/>
              <a:t>34</a:t>
            </a:fld>
            <a:endParaRPr lang="en-US"/>
          </a:p>
        </p:txBody>
      </p:sp>
      <p:sp>
        <p:nvSpPr>
          <p:cNvPr id="120835"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20836"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miter lim="800000"/>
            <a:headEnd/>
            <a:tailEnd/>
          </a:ln>
        </p:spPr>
        <p:txBody>
          <a:bodyPr/>
          <a:lstStyle/>
          <a:p>
            <a:fld id="{09D5B4FD-4DD9-482F-99D1-BBBAE3A76D3B}" type="slidenum">
              <a:rPr lang="en-US"/>
              <a:pPr/>
              <a:t>35</a:t>
            </a:fld>
            <a:endParaRPr lang="en-US"/>
          </a:p>
        </p:txBody>
      </p:sp>
      <p:sp>
        <p:nvSpPr>
          <p:cNvPr id="120835"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20836"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miter lim="800000"/>
            <a:headEnd/>
            <a:tailEnd/>
          </a:ln>
        </p:spPr>
        <p:txBody>
          <a:bodyPr/>
          <a:lstStyle/>
          <a:p>
            <a:fld id="{09D5B4FD-4DD9-482F-99D1-BBBAE3A76D3B}" type="slidenum">
              <a:rPr lang="en-US"/>
              <a:pPr/>
              <a:t>36</a:t>
            </a:fld>
            <a:endParaRPr lang="en-US"/>
          </a:p>
        </p:txBody>
      </p:sp>
      <p:sp>
        <p:nvSpPr>
          <p:cNvPr id="120835"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20836"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miter lim="800000"/>
            <a:headEnd/>
            <a:tailEnd/>
          </a:ln>
        </p:spPr>
        <p:txBody>
          <a:bodyPr/>
          <a:lstStyle/>
          <a:p>
            <a:fld id="{09D5B4FD-4DD9-482F-99D1-BBBAE3A76D3B}" type="slidenum">
              <a:rPr lang="en-US"/>
              <a:pPr/>
              <a:t>37</a:t>
            </a:fld>
            <a:endParaRPr lang="en-US"/>
          </a:p>
        </p:txBody>
      </p:sp>
      <p:sp>
        <p:nvSpPr>
          <p:cNvPr id="120835"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20836"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miter lim="800000"/>
            <a:headEnd/>
            <a:tailEnd/>
          </a:ln>
        </p:spPr>
        <p:txBody>
          <a:bodyPr/>
          <a:lstStyle/>
          <a:p>
            <a:fld id="{09D5B4FD-4DD9-482F-99D1-BBBAE3A76D3B}" type="slidenum">
              <a:rPr lang="en-US"/>
              <a:pPr/>
              <a:t>38</a:t>
            </a:fld>
            <a:endParaRPr lang="en-US"/>
          </a:p>
        </p:txBody>
      </p:sp>
      <p:sp>
        <p:nvSpPr>
          <p:cNvPr id="120835"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20836"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miter lim="800000"/>
            <a:headEnd/>
            <a:tailEnd/>
          </a:ln>
        </p:spPr>
        <p:txBody>
          <a:bodyPr/>
          <a:lstStyle/>
          <a:p>
            <a:fld id="{09D5B4FD-4DD9-482F-99D1-BBBAE3A76D3B}" type="slidenum">
              <a:rPr lang="en-US"/>
              <a:pPr/>
              <a:t>39</a:t>
            </a:fld>
            <a:endParaRPr lang="en-US"/>
          </a:p>
        </p:txBody>
      </p:sp>
      <p:sp>
        <p:nvSpPr>
          <p:cNvPr id="120835"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20836"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miter lim="800000"/>
            <a:headEnd/>
            <a:tailEnd/>
          </a:ln>
        </p:spPr>
        <p:txBody>
          <a:bodyPr/>
          <a:lstStyle/>
          <a:p>
            <a:fld id="{09D5B4FD-4DD9-482F-99D1-BBBAE3A76D3B}" type="slidenum">
              <a:rPr lang="en-US"/>
              <a:pPr/>
              <a:t>40</a:t>
            </a:fld>
            <a:endParaRPr lang="en-US"/>
          </a:p>
        </p:txBody>
      </p:sp>
      <p:sp>
        <p:nvSpPr>
          <p:cNvPr id="120835"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20836"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miter lim="800000"/>
            <a:headEnd/>
            <a:tailEnd/>
          </a:ln>
        </p:spPr>
        <p:txBody>
          <a:bodyPr/>
          <a:lstStyle/>
          <a:p>
            <a:fld id="{09D5B4FD-4DD9-482F-99D1-BBBAE3A76D3B}" type="slidenum">
              <a:rPr lang="en-US"/>
              <a:pPr/>
              <a:t>5</a:t>
            </a:fld>
            <a:endParaRPr lang="en-US"/>
          </a:p>
        </p:txBody>
      </p:sp>
      <p:sp>
        <p:nvSpPr>
          <p:cNvPr id="120835"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20836"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miter lim="800000"/>
            <a:headEnd/>
            <a:tailEnd/>
          </a:ln>
        </p:spPr>
        <p:txBody>
          <a:bodyPr/>
          <a:lstStyle/>
          <a:p>
            <a:fld id="{09D5B4FD-4DD9-482F-99D1-BBBAE3A76D3B}" type="slidenum">
              <a:rPr lang="en-US"/>
              <a:pPr/>
              <a:t>41</a:t>
            </a:fld>
            <a:endParaRPr lang="en-US"/>
          </a:p>
        </p:txBody>
      </p:sp>
      <p:sp>
        <p:nvSpPr>
          <p:cNvPr id="120835"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20836"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miter lim="800000"/>
            <a:headEnd/>
            <a:tailEnd/>
          </a:ln>
        </p:spPr>
        <p:txBody>
          <a:bodyPr/>
          <a:lstStyle/>
          <a:p>
            <a:fld id="{09D5B4FD-4DD9-482F-99D1-BBBAE3A76D3B}" type="slidenum">
              <a:rPr lang="en-US"/>
              <a:pPr/>
              <a:t>6</a:t>
            </a:fld>
            <a:endParaRPr lang="en-US"/>
          </a:p>
        </p:txBody>
      </p:sp>
      <p:sp>
        <p:nvSpPr>
          <p:cNvPr id="120835"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20836"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miter lim="800000"/>
            <a:headEnd/>
            <a:tailEnd/>
          </a:ln>
        </p:spPr>
        <p:txBody>
          <a:bodyPr/>
          <a:lstStyle/>
          <a:p>
            <a:fld id="{09D5B4FD-4DD9-482F-99D1-BBBAE3A76D3B}" type="slidenum">
              <a:rPr lang="en-US"/>
              <a:pPr/>
              <a:t>7</a:t>
            </a:fld>
            <a:endParaRPr lang="en-US"/>
          </a:p>
        </p:txBody>
      </p:sp>
      <p:sp>
        <p:nvSpPr>
          <p:cNvPr id="120835"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20836"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miter lim="800000"/>
            <a:headEnd/>
            <a:tailEnd/>
          </a:ln>
        </p:spPr>
        <p:txBody>
          <a:bodyPr/>
          <a:lstStyle/>
          <a:p>
            <a:fld id="{09D5B4FD-4DD9-482F-99D1-BBBAE3A76D3B}" type="slidenum">
              <a:rPr lang="en-US"/>
              <a:pPr/>
              <a:t>8</a:t>
            </a:fld>
            <a:endParaRPr lang="en-US"/>
          </a:p>
        </p:txBody>
      </p:sp>
      <p:sp>
        <p:nvSpPr>
          <p:cNvPr id="120835"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20836"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miter lim="800000"/>
            <a:headEnd/>
            <a:tailEnd/>
          </a:ln>
        </p:spPr>
        <p:txBody>
          <a:bodyPr/>
          <a:lstStyle/>
          <a:p>
            <a:fld id="{09D5B4FD-4DD9-482F-99D1-BBBAE3A76D3B}" type="slidenum">
              <a:rPr lang="en-US"/>
              <a:pPr/>
              <a:t>9</a:t>
            </a:fld>
            <a:endParaRPr lang="en-US"/>
          </a:p>
        </p:txBody>
      </p:sp>
      <p:sp>
        <p:nvSpPr>
          <p:cNvPr id="120835"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20836"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miter lim="800000"/>
            <a:headEnd/>
            <a:tailEnd/>
          </a:ln>
        </p:spPr>
        <p:txBody>
          <a:bodyPr/>
          <a:lstStyle/>
          <a:p>
            <a:fld id="{09D5B4FD-4DD9-482F-99D1-BBBAE3A76D3B}" type="slidenum">
              <a:rPr lang="en-US"/>
              <a:pPr/>
              <a:t>10</a:t>
            </a:fld>
            <a:endParaRPr lang="en-US"/>
          </a:p>
        </p:txBody>
      </p:sp>
      <p:sp>
        <p:nvSpPr>
          <p:cNvPr id="120835"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20836"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12201452"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914400" y="1752602"/>
            <a:ext cx="103632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5019" y="4953000"/>
            <a:ext cx="12197020"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r>
              <a:rPr lang="en-US" smtClean="0"/>
              <a:t>SEYED AHMAD SHAHAHMADI (P64797)</a:t>
            </a:r>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4975AE14-5157-40EE-903F-4A617FD7023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1481330"/>
            <a:ext cx="109728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r>
              <a:rPr lang="en-US" smtClean="0"/>
              <a:t>SEYED AHMAD SHAHAHMADI (P64797)</a:t>
            </a:r>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5351" y="274641"/>
            <a:ext cx="236996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41"/>
            <a:ext cx="84328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r>
              <a:rPr lang="en-US" smtClean="0"/>
              <a:t>SEYED AHMAD SHAHAHMADI (P64797)</a:t>
            </a:r>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r>
              <a:rPr lang="en-US" smtClean="0"/>
              <a:t>SEYED AHMAD SHAHAHMADI (P64797)</a:t>
            </a:r>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975AE14-5157-40EE-903F-4A617FD70239}" type="slidenum">
              <a:rPr lang="en-US" smtClean="0"/>
              <a:pPr/>
              <a:t>‹#›</a:t>
            </a:fld>
            <a:endParaRPr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168" y="1059712"/>
            <a:ext cx="103632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5230284" y="2931712"/>
            <a:ext cx="6096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r>
              <a:rPr lang="en-US" smtClean="0"/>
              <a:t>SEYED AHMAD SHAHAHMADI (P64797)</a:t>
            </a:r>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975AE14-5157-40EE-903F-4A617FD70239}" type="slidenum">
              <a:rPr lang="en-US" smtClean="0"/>
              <a:pPr/>
              <a:t>‹#›</a:t>
            </a:fld>
            <a:endParaRPr lang="en-US"/>
          </a:p>
        </p:txBody>
      </p:sp>
      <p:sp>
        <p:nvSpPr>
          <p:cNvPr id="7" name="Chevron 6"/>
          <p:cNvSpPr/>
          <p:nvPr/>
        </p:nvSpPr>
        <p:spPr>
          <a:xfrm>
            <a:off x="4848907"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4600352"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7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r>
              <a:rPr lang="en-US" smtClean="0"/>
              <a:t>SEYED AHMAD SHAHAHMADI (P64797)</a:t>
            </a:r>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4975AE14-5157-40EE-903F-4A617FD70239}" type="slidenum">
              <a:rPr lang="en-US" smtClean="0"/>
              <a:pPr/>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3369"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1444295"/>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3368" y="1444295"/>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r>
              <a:rPr lang="en-US" smtClean="0"/>
              <a:t>SEYED AHMAD SHAHAHMADI (P64797)</a:t>
            </a:r>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r>
              <a:rPr lang="en-US" smtClean="0"/>
              <a:t>SEYED AHMAD SHAHAHMADI (P64797)</a:t>
            </a:r>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4975AE14-5157-40EE-903F-4A617FD70239}" type="slidenum">
              <a:rPr lang="en-US" smtClean="0"/>
              <a:pPr/>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r>
              <a:rPr lang="en-US" smtClean="0"/>
              <a:t>SEYED AHMAD SHAHAHMADI (P64797)</a:t>
            </a:r>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876800"/>
            <a:ext cx="9975701"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8969376" y="6407944"/>
            <a:ext cx="2560320" cy="365760"/>
          </a:xfrm>
        </p:spPr>
        <p:txBody>
          <a:bodyPr/>
          <a:lstStyle>
            <a:extLst/>
          </a:lstStyle>
          <a:p>
            <a:r>
              <a:rPr lang="en-US" smtClean="0"/>
              <a:t>SEYED AHMAD SHAHAHMADI (P64797)</a:t>
            </a:r>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1643" y="5443402"/>
            <a:ext cx="95504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r>
              <a:rPr lang="en-US" smtClean="0"/>
              <a:t>SEYED AHMAD SHAHAHMADI (P64797)</a:t>
            </a:r>
            <a:endParaRPr lang="en-US"/>
          </a:p>
        </p:txBody>
      </p:sp>
      <p:sp>
        <p:nvSpPr>
          <p:cNvPr id="6" name="Footer Placeholder 5"/>
          <p:cNvSpPr>
            <a:spLocks noGrp="1"/>
          </p:cNvSpPr>
          <p:nvPr>
            <p:ph type="ftr" sz="quarter" idx="11"/>
          </p:nvPr>
        </p:nvSpPr>
        <p:spPr>
          <a:xfrm>
            <a:off x="5840097" y="6407945"/>
            <a:ext cx="3134241" cy="365125"/>
          </a:xfrm>
        </p:spPr>
        <p:txBody>
          <a:bodyPr/>
          <a:lstStyle>
            <a:lvl1pPr>
              <a:defRPr>
                <a:solidFill>
                  <a:schemeClr val="tx1"/>
                </a:solidFill>
              </a:defRPr>
            </a:lvl1pPr>
            <a:extLst/>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4975AE14-5157-40EE-903F-4A617FD70239}" type="slidenum">
              <a:rPr lang="en-US" smtClean="0"/>
              <a:pPr/>
              <a:t>‹#›</a:t>
            </a:fld>
            <a:endParaRPr lang="en-US"/>
          </a:p>
        </p:txBody>
      </p:sp>
      <p:sp>
        <p:nvSpPr>
          <p:cNvPr id="2" name="Title 1"/>
          <p:cNvSpPr>
            <a:spLocks noGrp="1"/>
          </p:cNvSpPr>
          <p:nvPr>
            <p:ph type="title"/>
          </p:nvPr>
        </p:nvSpPr>
        <p:spPr>
          <a:xfrm>
            <a:off x="304800"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955249" y="5001994"/>
            <a:ext cx="5069337"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71414" y="5785023"/>
            <a:ext cx="506933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8056" y="5791253"/>
            <a:ext cx="4536419"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1552149"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11303595"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955249" y="5001994"/>
            <a:ext cx="5069337"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71414" y="5785023"/>
            <a:ext cx="506933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8056" y="5791253"/>
            <a:ext cx="4536419"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609600" y="1481329"/>
            <a:ext cx="109728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8969376" y="6407944"/>
            <a:ext cx="2560320" cy="365760"/>
          </a:xfrm>
          <a:prstGeom prst="rect">
            <a:avLst/>
          </a:prstGeom>
        </p:spPr>
        <p:txBody>
          <a:bodyPr vert="horz" anchor="b"/>
          <a:lstStyle>
            <a:lvl1pPr algn="l" eaLnBrk="1" latinLnBrk="0" hangingPunct="1">
              <a:defRPr kumimoji="0" sz="1000">
                <a:solidFill>
                  <a:schemeClr val="tx1"/>
                </a:solidFill>
              </a:defRPr>
            </a:lvl1pPr>
            <a:extLst/>
          </a:lstStyle>
          <a:p>
            <a:r>
              <a:rPr lang="en-US" smtClean="0"/>
              <a:t>SEYED AHMAD SHAHAHMADI (P64797)</a:t>
            </a:r>
            <a:endParaRPr lang="en-US"/>
          </a:p>
        </p:txBody>
      </p:sp>
      <p:sp>
        <p:nvSpPr>
          <p:cNvPr id="22" name="Footer Placeholder 21"/>
          <p:cNvSpPr>
            <a:spLocks noGrp="1"/>
          </p:cNvSpPr>
          <p:nvPr>
            <p:ph type="ftr" sz="quarter" idx="3"/>
          </p:nvPr>
        </p:nvSpPr>
        <p:spPr>
          <a:xfrm>
            <a:off x="5840097" y="6407945"/>
            <a:ext cx="313424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11529696" y="6407945"/>
            <a:ext cx="487680" cy="365125"/>
          </a:xfrm>
          <a:prstGeom prst="rect">
            <a:avLst/>
          </a:prstGeom>
        </p:spPr>
        <p:txBody>
          <a:bodyPr vert="horz" anchor="b"/>
          <a:lstStyle>
            <a:lvl1pPr algn="r" eaLnBrk="1" latinLnBrk="0" hangingPunct="1">
              <a:defRPr kumimoji="0" sz="1000" b="0">
                <a:solidFill>
                  <a:schemeClr val="tx1"/>
                </a:solidFill>
              </a:defRPr>
            </a:lvl1pPr>
            <a:extLst/>
          </a:lstStyle>
          <a:p>
            <a:fld id="{4975AE14-5157-40EE-903F-4A617FD7023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4134" r:id="rId1"/>
    <p:sldLayoutId id="2147484135" r:id="rId2"/>
    <p:sldLayoutId id="2147484136" r:id="rId3"/>
    <p:sldLayoutId id="2147484137" r:id="rId4"/>
    <p:sldLayoutId id="2147484138" r:id="rId5"/>
    <p:sldLayoutId id="2147484139" r:id="rId6"/>
    <p:sldLayoutId id="2147484140" r:id="rId7"/>
    <p:sldLayoutId id="2147484141" r:id="rId8"/>
    <p:sldLayoutId id="2147484142" r:id="rId9"/>
    <p:sldLayoutId id="2147484143" r:id="rId10"/>
    <p:sldLayoutId id="2147484144" r:id="rId11"/>
  </p:sldLayoutIdLst>
  <p:hf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975AE14-5157-40EE-903F-4A617FD70239}" type="slidenum">
              <a:rPr lang="en-US" smtClean="0"/>
              <a:pPr/>
              <a:t>1</a:t>
            </a:fld>
            <a:endParaRPr lang="en-US"/>
          </a:p>
        </p:txBody>
      </p:sp>
      <p:sp>
        <p:nvSpPr>
          <p:cNvPr id="7" name="TextBox 6"/>
          <p:cNvSpPr txBox="1"/>
          <p:nvPr/>
        </p:nvSpPr>
        <p:spPr>
          <a:xfrm>
            <a:off x="914400" y="1944909"/>
            <a:ext cx="10319657" cy="707886"/>
          </a:xfrm>
          <a:prstGeom prst="rect">
            <a:avLst/>
          </a:prstGeom>
          <a:noFill/>
        </p:spPr>
        <p:txBody>
          <a:bodyPr wrap="square" rtlCol="0">
            <a:spAutoFit/>
          </a:bodyPr>
          <a:lstStyle/>
          <a:p>
            <a:pPr algn="ctr"/>
            <a:r>
              <a:rPr lang="en-US" sz="4000" dirty="0" smtClean="0"/>
              <a:t>Microwave Components</a:t>
            </a:r>
            <a:endParaRPr lang="en-US" sz="4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srcRect l="27554" t="9524" r="4399" b="52079"/>
          <a:stretch>
            <a:fillRect/>
          </a:stretch>
        </p:blipFill>
        <p:spPr bwMode="auto">
          <a:xfrm>
            <a:off x="245966" y="1335314"/>
            <a:ext cx="11620497" cy="3686629"/>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16000" y="1944915"/>
            <a:ext cx="10319657" cy="707886"/>
          </a:xfrm>
          <a:prstGeom prst="rect">
            <a:avLst/>
          </a:prstGeom>
          <a:noFill/>
        </p:spPr>
        <p:txBody>
          <a:bodyPr wrap="square" rtlCol="0">
            <a:spAutoFit/>
          </a:bodyPr>
          <a:lstStyle/>
          <a:p>
            <a:pPr algn="ctr"/>
            <a:r>
              <a:rPr lang="en-US" sz="4000" dirty="0" smtClean="0"/>
              <a:t>Waveguide Tees</a:t>
            </a:r>
            <a:endParaRPr lang="en-US" sz="4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56343" y="2467429"/>
            <a:ext cx="10319657" cy="707886"/>
          </a:xfrm>
          <a:prstGeom prst="rect">
            <a:avLst/>
          </a:prstGeom>
          <a:noFill/>
        </p:spPr>
        <p:txBody>
          <a:bodyPr wrap="square" rtlCol="0">
            <a:spAutoFit/>
          </a:bodyPr>
          <a:lstStyle/>
          <a:p>
            <a:pPr algn="ctr"/>
            <a:r>
              <a:rPr lang="en-US" sz="4000" dirty="0" smtClean="0"/>
              <a:t>H-Plane Tee</a:t>
            </a:r>
            <a:endParaRPr lang="en-US" sz="4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3"/>
          <a:srcRect l="37035" t="26984" r="13658" b="22024"/>
          <a:stretch>
            <a:fillRect/>
          </a:stretch>
        </p:blipFill>
        <p:spPr bwMode="auto">
          <a:xfrm>
            <a:off x="1496441" y="-174168"/>
            <a:ext cx="9810189" cy="5704114"/>
          </a:xfrm>
          <a:prstGeom prst="rect">
            <a:avLst/>
          </a:prstGeom>
          <a:noFill/>
          <a:ln w="9525">
            <a:noFill/>
            <a:miter lim="800000"/>
            <a:headEnd/>
            <a:tailEnd/>
          </a:ln>
          <a:effectLst/>
        </p:spPr>
      </p:pic>
      <p:sp>
        <p:nvSpPr>
          <p:cNvPr id="4" name="Rectangle 3"/>
          <p:cNvSpPr/>
          <p:nvPr/>
        </p:nvSpPr>
        <p:spPr>
          <a:xfrm>
            <a:off x="2569029" y="5425443"/>
            <a:ext cx="7590971" cy="1200329"/>
          </a:xfrm>
          <a:prstGeom prst="rect">
            <a:avLst/>
          </a:prstGeom>
        </p:spPr>
        <p:txBody>
          <a:bodyPr wrap="square">
            <a:spAutoFit/>
          </a:bodyPr>
          <a:lstStyle/>
          <a:p>
            <a:r>
              <a:rPr lang="en-US" dirty="0" smtClean="0"/>
              <a:t>The connection made by the sidearm to the bi-directional waveguide to form the serial port.</a:t>
            </a:r>
          </a:p>
          <a:p>
            <a:r>
              <a:rPr lang="en-US" dirty="0" smtClean="0"/>
              <a:t/>
            </a:r>
            <a:br>
              <a:rPr lang="en-US" dirty="0" smtClean="0"/>
            </a:b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56343" y="0"/>
            <a:ext cx="10319657" cy="707886"/>
          </a:xfrm>
          <a:prstGeom prst="rect">
            <a:avLst/>
          </a:prstGeom>
          <a:noFill/>
        </p:spPr>
        <p:txBody>
          <a:bodyPr wrap="square" rtlCol="0">
            <a:spAutoFit/>
          </a:bodyPr>
          <a:lstStyle/>
          <a:p>
            <a:pPr algn="ctr"/>
            <a:r>
              <a:rPr lang="en-US" sz="4000" dirty="0" smtClean="0"/>
              <a:t>H-Plane Tee</a:t>
            </a:r>
            <a:endParaRPr lang="en-US" sz="4000" dirty="0"/>
          </a:p>
        </p:txBody>
      </p:sp>
      <p:sp>
        <p:nvSpPr>
          <p:cNvPr id="3" name="Rectangle 2"/>
          <p:cNvSpPr/>
          <p:nvPr/>
        </p:nvSpPr>
        <p:spPr>
          <a:xfrm>
            <a:off x="246743" y="1016284"/>
            <a:ext cx="11713028" cy="3293209"/>
          </a:xfrm>
          <a:prstGeom prst="rect">
            <a:avLst/>
          </a:prstGeom>
        </p:spPr>
        <p:txBody>
          <a:bodyPr wrap="square">
            <a:spAutoFit/>
          </a:bodyPr>
          <a:lstStyle/>
          <a:p>
            <a:pPr algn="just"/>
            <a:r>
              <a:rPr lang="en-US" sz="2600" dirty="0" smtClean="0"/>
              <a:t>An H-Plane Tee junction is formed by attaching a simple waveguide to a rectangular waveguide which already has two ports. The arms of rectangular waveguides make two ports called collinear ports i.e., Port1 and Port2, while the new one, Port3 is called as Side arm or H-arm. This H-plane Tee is also called as Shunt Tee.</a:t>
            </a:r>
          </a:p>
          <a:p>
            <a:pPr algn="just"/>
            <a:r>
              <a:rPr lang="en-US" sz="2600" dirty="0" smtClean="0"/>
              <a:t>As the axis of the side arm is parallel to the magnetic field, this junction is called H-Plane Tee junction. This is also called as Current junction, as the magnetic field divides itself into arms. </a:t>
            </a:r>
            <a:endParaRPr lang="en-US" sz="2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3"/>
          <a:srcRect l="36589" t="41865" r="13324" b="14683"/>
          <a:stretch>
            <a:fillRect/>
          </a:stretch>
        </p:blipFill>
        <p:spPr bwMode="auto">
          <a:xfrm>
            <a:off x="1204686" y="1079552"/>
            <a:ext cx="9927771" cy="4842277"/>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56343" y="-116112"/>
            <a:ext cx="10319657" cy="707886"/>
          </a:xfrm>
          <a:prstGeom prst="rect">
            <a:avLst/>
          </a:prstGeom>
          <a:noFill/>
        </p:spPr>
        <p:txBody>
          <a:bodyPr wrap="square" rtlCol="0">
            <a:spAutoFit/>
          </a:bodyPr>
          <a:lstStyle/>
          <a:p>
            <a:pPr algn="ctr"/>
            <a:r>
              <a:rPr lang="en-US" sz="4000" dirty="0" smtClean="0"/>
              <a:t>Properties of H Plane Tee</a:t>
            </a:r>
            <a:endParaRPr lang="en-US" sz="4000" dirty="0"/>
          </a:p>
        </p:txBody>
      </p:sp>
      <p:pic>
        <p:nvPicPr>
          <p:cNvPr id="17410" name="Picture 2"/>
          <p:cNvPicPr>
            <a:picLocks noChangeAspect="1" noChangeArrowheads="1"/>
          </p:cNvPicPr>
          <p:nvPr/>
        </p:nvPicPr>
        <p:blipFill>
          <a:blip r:embed="rId3"/>
          <a:srcRect l="27665" t="15477" r="15778" b="14500"/>
          <a:stretch>
            <a:fillRect/>
          </a:stretch>
        </p:blipFill>
        <p:spPr bwMode="auto">
          <a:xfrm>
            <a:off x="1411948" y="454493"/>
            <a:ext cx="9799470" cy="6403507"/>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3"/>
          <a:srcRect l="27219" t="9722" r="18901" b="8730"/>
          <a:stretch>
            <a:fillRect/>
          </a:stretch>
        </p:blipFill>
        <p:spPr bwMode="auto">
          <a:xfrm>
            <a:off x="2423886" y="0"/>
            <a:ext cx="8059402" cy="6858000"/>
          </a:xfrm>
          <a:prstGeom prst="rect">
            <a:avLst/>
          </a:prstGeom>
          <a:noFill/>
          <a:ln w="9525">
            <a:noFill/>
            <a:miter lim="800000"/>
            <a:headEnd/>
            <a:tailEnd/>
          </a:ln>
          <a:effectLst/>
        </p:spPr>
      </p:pic>
      <p:cxnSp>
        <p:nvCxnSpPr>
          <p:cNvPr id="4" name="Straight Connector 3"/>
          <p:cNvCxnSpPr/>
          <p:nvPr/>
        </p:nvCxnSpPr>
        <p:spPr>
          <a:xfrm flipV="1">
            <a:off x="4688114" y="2336800"/>
            <a:ext cx="1378857" cy="14514"/>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p:nvPr/>
        </p:nvGrpSpPr>
        <p:grpSpPr>
          <a:xfrm>
            <a:off x="1582054" y="0"/>
            <a:ext cx="8600396" cy="6858000"/>
            <a:chOff x="1582054" y="0"/>
            <a:chExt cx="8600396" cy="6858000"/>
          </a:xfrm>
        </p:grpSpPr>
        <p:pic>
          <p:nvPicPr>
            <p:cNvPr id="19458" name="Picture 2"/>
            <p:cNvPicPr>
              <a:picLocks noChangeAspect="1" noChangeArrowheads="1"/>
            </p:cNvPicPr>
            <p:nvPr/>
          </p:nvPicPr>
          <p:blipFill>
            <a:blip r:embed="rId3"/>
            <a:srcRect l="28334" t="14484" r="15778" b="6250"/>
            <a:stretch>
              <a:fillRect/>
            </a:stretch>
          </p:blipFill>
          <p:spPr bwMode="auto">
            <a:xfrm>
              <a:off x="1582054" y="0"/>
              <a:ext cx="8600396" cy="6858000"/>
            </a:xfrm>
            <a:prstGeom prst="rect">
              <a:avLst/>
            </a:prstGeom>
            <a:noFill/>
            <a:ln w="9525">
              <a:noFill/>
              <a:miter lim="800000"/>
              <a:headEnd/>
              <a:tailEnd/>
            </a:ln>
            <a:effectLst/>
          </p:spPr>
        </p:pic>
        <p:sp>
          <p:nvSpPr>
            <p:cNvPr id="9" name="Curved Right Arrow 8"/>
            <p:cNvSpPr/>
            <p:nvPr/>
          </p:nvSpPr>
          <p:spPr>
            <a:xfrm>
              <a:off x="3962400" y="3367314"/>
              <a:ext cx="754743" cy="1828800"/>
            </a:xfrm>
            <a:prstGeom prst="curved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Straight Connector 10"/>
            <p:cNvCxnSpPr/>
            <p:nvPr/>
          </p:nvCxnSpPr>
          <p:spPr>
            <a:xfrm rot="5400000">
              <a:off x="6081487" y="4151086"/>
              <a:ext cx="174171" cy="1588"/>
            </a:xfrm>
            <a:prstGeom prst="line">
              <a:avLst/>
            </a:prstGeom>
          </p:spPr>
          <p:style>
            <a:lnRef idx="1">
              <a:schemeClr val="dk1"/>
            </a:lnRef>
            <a:fillRef idx="0">
              <a:schemeClr val="dk1"/>
            </a:fillRef>
            <a:effectRef idx="0">
              <a:schemeClr val="dk1"/>
            </a:effectRef>
            <a:fontRef idx="minor">
              <a:schemeClr val="tx1"/>
            </a:fontRef>
          </p:style>
        </p:cxn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002972" y="0"/>
            <a:ext cx="8345714" cy="6874360"/>
            <a:chOff x="2002972" y="0"/>
            <a:chExt cx="8345714" cy="6874360"/>
          </a:xfrm>
        </p:grpSpPr>
        <p:pic>
          <p:nvPicPr>
            <p:cNvPr id="20482" name="Picture 2"/>
            <p:cNvPicPr>
              <a:picLocks noChangeAspect="1" noChangeArrowheads="1"/>
            </p:cNvPicPr>
            <p:nvPr/>
          </p:nvPicPr>
          <p:blipFill>
            <a:blip r:embed="rId3"/>
            <a:srcRect l="27554" t="8929" r="14551" b="6250"/>
            <a:stretch>
              <a:fillRect/>
            </a:stretch>
          </p:blipFill>
          <p:spPr bwMode="auto">
            <a:xfrm>
              <a:off x="2002972" y="0"/>
              <a:ext cx="8345714" cy="6874360"/>
            </a:xfrm>
            <a:prstGeom prst="rect">
              <a:avLst/>
            </a:prstGeom>
            <a:noFill/>
            <a:ln w="9525">
              <a:noFill/>
              <a:miter lim="800000"/>
              <a:headEnd/>
              <a:tailEnd/>
            </a:ln>
            <a:effectLst/>
          </p:spPr>
        </p:pic>
        <p:cxnSp>
          <p:nvCxnSpPr>
            <p:cNvPr id="6" name="Straight Connector 5"/>
            <p:cNvCxnSpPr/>
            <p:nvPr/>
          </p:nvCxnSpPr>
          <p:spPr>
            <a:xfrm flipV="1">
              <a:off x="3918857" y="1901371"/>
              <a:ext cx="2830286" cy="14515"/>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p:cNvCxnSpPr/>
            <p:nvPr/>
          </p:nvCxnSpPr>
          <p:spPr>
            <a:xfrm flipV="1">
              <a:off x="6807200" y="3802743"/>
              <a:ext cx="885371" cy="14514"/>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p:nvCxnSpPr>
          <p:spPr>
            <a:xfrm flipV="1">
              <a:off x="5885543" y="4985657"/>
              <a:ext cx="885371" cy="14514"/>
            </a:xfrm>
            <a:prstGeom prst="line">
              <a:avLst/>
            </a:prstGeom>
          </p:spPr>
          <p:style>
            <a:lnRef idx="1">
              <a:schemeClr val="accent2"/>
            </a:lnRef>
            <a:fillRef idx="0">
              <a:schemeClr val="accent2"/>
            </a:fillRef>
            <a:effectRef idx="0">
              <a:schemeClr val="accent2"/>
            </a:effectRef>
            <a:fontRef idx="minor">
              <a:schemeClr val="tx1"/>
            </a:fontRef>
          </p:style>
        </p:cxnSp>
        <p:cxnSp>
          <p:nvCxnSpPr>
            <p:cNvPr id="10" name="Straight Connector 9"/>
            <p:cNvCxnSpPr/>
            <p:nvPr/>
          </p:nvCxnSpPr>
          <p:spPr>
            <a:xfrm flipV="1">
              <a:off x="5921829" y="5660572"/>
              <a:ext cx="885371" cy="14514"/>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Straight Connector 10"/>
            <p:cNvCxnSpPr/>
            <p:nvPr/>
          </p:nvCxnSpPr>
          <p:spPr>
            <a:xfrm>
              <a:off x="2119086" y="2743200"/>
              <a:ext cx="5965371" cy="14514"/>
            </a:xfrm>
            <a:prstGeom prst="line">
              <a:avLst/>
            </a:prstGeom>
          </p:spPr>
          <p:style>
            <a:lnRef idx="1">
              <a:schemeClr val="accent2"/>
            </a:lnRef>
            <a:fillRef idx="0">
              <a:schemeClr val="accent2"/>
            </a:fillRef>
            <a:effectRef idx="0">
              <a:schemeClr val="accent2"/>
            </a:effectRef>
            <a:fontRef idx="minor">
              <a:schemeClr val="tx1"/>
            </a:fontRef>
          </p:style>
        </p:cxn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319314" y="986976"/>
            <a:ext cx="11654972" cy="5262979"/>
          </a:xfrm>
          <a:prstGeom prst="rect">
            <a:avLst/>
          </a:prstGeom>
          <a:noFill/>
        </p:spPr>
        <p:txBody>
          <a:bodyPr wrap="square" rtlCol="0">
            <a:spAutoFit/>
          </a:bodyPr>
          <a:lstStyle/>
          <a:p>
            <a:pPr algn="just"/>
            <a:r>
              <a:rPr lang="en-US" sz="2800" dirty="0" smtClean="0"/>
              <a:t>Microwave systems consists of many Microwave components, mainly with source at one end and load at the other, which are all connected with </a:t>
            </a:r>
            <a:r>
              <a:rPr lang="en-US" sz="2800" dirty="0" smtClean="0">
                <a:solidFill>
                  <a:srgbClr val="FF0000"/>
                </a:solidFill>
              </a:rPr>
              <a:t>waveguides </a:t>
            </a:r>
            <a:r>
              <a:rPr lang="en-US" sz="2800" dirty="0" smtClean="0"/>
              <a:t>or coaxial cable or transmission line systems.</a:t>
            </a:r>
          </a:p>
          <a:p>
            <a:pPr algn="just"/>
            <a:r>
              <a:rPr lang="en-US" sz="2800" dirty="0" smtClean="0"/>
              <a:t>The properties of waveguides are high SNR, lower attenuation and lower insertion loss. </a:t>
            </a:r>
          </a:p>
          <a:p>
            <a:pPr algn="just"/>
            <a:endParaRPr lang="en-US" sz="2800" dirty="0" smtClean="0"/>
          </a:p>
          <a:p>
            <a:pPr algn="just"/>
            <a:r>
              <a:rPr lang="en-US" sz="2800" dirty="0" smtClean="0"/>
              <a:t>Consider a waveguide having 4 ports. If the power is applied to one port, it goes through all the 3 ports in some proportions where some of it might reflect back to the same port. </a:t>
            </a:r>
          </a:p>
          <a:p>
            <a:pPr algn="just"/>
            <a:r>
              <a:rPr lang="en-US" sz="2800" dirty="0" smtClean="0"/>
              <a:t/>
            </a:r>
            <a:br>
              <a:rPr lang="en-US" sz="2800" dirty="0" smtClean="0"/>
            </a:br>
            <a:endParaRPr lang="en-US" sz="2800" dirty="0"/>
          </a:p>
        </p:txBody>
      </p:sp>
      <p:sp>
        <p:nvSpPr>
          <p:cNvPr id="5" name="TextBox 4"/>
          <p:cNvSpPr txBox="1"/>
          <p:nvPr/>
        </p:nvSpPr>
        <p:spPr>
          <a:xfrm>
            <a:off x="856343" y="0"/>
            <a:ext cx="10319657" cy="707886"/>
          </a:xfrm>
          <a:prstGeom prst="rect">
            <a:avLst/>
          </a:prstGeom>
          <a:noFill/>
        </p:spPr>
        <p:txBody>
          <a:bodyPr wrap="square" rtlCol="0">
            <a:spAutoFit/>
          </a:bodyPr>
          <a:lstStyle/>
          <a:p>
            <a:pPr algn="ctr"/>
            <a:r>
              <a:rPr lang="en-US" sz="4000" dirty="0" smtClean="0"/>
              <a:t>Microwave Components</a:t>
            </a:r>
            <a:endParaRPr lang="en-US" sz="4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a:srcRect l="26996" t="11905" r="22471" b="25992"/>
          <a:stretch>
            <a:fillRect/>
          </a:stretch>
        </p:blipFill>
        <p:spPr bwMode="auto">
          <a:xfrm>
            <a:off x="1190107" y="0"/>
            <a:ext cx="9925474" cy="6857999"/>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56343" y="2467429"/>
            <a:ext cx="10319657" cy="707886"/>
          </a:xfrm>
          <a:prstGeom prst="rect">
            <a:avLst/>
          </a:prstGeom>
          <a:noFill/>
        </p:spPr>
        <p:txBody>
          <a:bodyPr wrap="square" rtlCol="0">
            <a:spAutoFit/>
          </a:bodyPr>
          <a:lstStyle/>
          <a:p>
            <a:pPr algn="ctr"/>
            <a:r>
              <a:rPr lang="en-US" sz="4000" dirty="0" smtClean="0"/>
              <a:t>Home Work</a:t>
            </a:r>
            <a:endParaRPr lang="en-US" sz="40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56343" y="2467429"/>
            <a:ext cx="10319657" cy="707886"/>
          </a:xfrm>
          <a:prstGeom prst="rect">
            <a:avLst/>
          </a:prstGeom>
          <a:noFill/>
        </p:spPr>
        <p:txBody>
          <a:bodyPr wrap="square" rtlCol="0">
            <a:spAutoFit/>
          </a:bodyPr>
          <a:lstStyle/>
          <a:p>
            <a:pPr algn="ctr"/>
            <a:r>
              <a:rPr lang="en-US" sz="4000" dirty="0" smtClean="0"/>
              <a:t>E-Plane Tee</a:t>
            </a:r>
            <a:endParaRPr lang="en-US" sz="40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srcRect l="43617" t="29167" r="20463" b="14484"/>
          <a:stretch>
            <a:fillRect/>
          </a:stretch>
        </p:blipFill>
        <p:spPr bwMode="auto">
          <a:xfrm>
            <a:off x="2423885" y="-72570"/>
            <a:ext cx="7126515" cy="6285497"/>
          </a:xfrm>
          <a:prstGeom prst="rect">
            <a:avLst/>
          </a:prstGeom>
          <a:noFill/>
          <a:ln w="9525">
            <a:noFill/>
            <a:miter lim="800000"/>
            <a:headEnd/>
            <a:tailEnd/>
          </a:ln>
          <a:effectLst/>
        </p:spPr>
      </p:pic>
      <p:sp>
        <p:nvSpPr>
          <p:cNvPr id="4" name="Rectangle 3"/>
          <p:cNvSpPr/>
          <p:nvPr/>
        </p:nvSpPr>
        <p:spPr>
          <a:xfrm>
            <a:off x="4688114" y="6037498"/>
            <a:ext cx="8040915" cy="646331"/>
          </a:xfrm>
          <a:prstGeom prst="rect">
            <a:avLst/>
          </a:prstGeom>
        </p:spPr>
        <p:txBody>
          <a:bodyPr wrap="square">
            <a:spAutoFit/>
          </a:bodyPr>
          <a:lstStyle/>
          <a:p>
            <a:r>
              <a:rPr lang="en-US" dirty="0" smtClean="0"/>
              <a:t>The connection made by the sidearm to the bi-directional </a:t>
            </a:r>
          </a:p>
          <a:p>
            <a:r>
              <a:rPr lang="en-US" dirty="0" smtClean="0"/>
              <a:t>waveguide to form the parallel port.</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70858" y="0"/>
            <a:ext cx="10319657" cy="707886"/>
          </a:xfrm>
          <a:prstGeom prst="rect">
            <a:avLst/>
          </a:prstGeom>
          <a:noFill/>
        </p:spPr>
        <p:txBody>
          <a:bodyPr wrap="square" rtlCol="0">
            <a:spAutoFit/>
          </a:bodyPr>
          <a:lstStyle/>
          <a:p>
            <a:pPr algn="ctr"/>
            <a:r>
              <a:rPr lang="en-US" sz="4000" dirty="0" smtClean="0"/>
              <a:t>E-Plane Tee</a:t>
            </a:r>
            <a:endParaRPr lang="en-US" sz="4000" dirty="0"/>
          </a:p>
        </p:txBody>
      </p:sp>
      <p:sp>
        <p:nvSpPr>
          <p:cNvPr id="3" name="Rectangle 2"/>
          <p:cNvSpPr/>
          <p:nvPr/>
        </p:nvSpPr>
        <p:spPr>
          <a:xfrm>
            <a:off x="261257" y="856630"/>
            <a:ext cx="11625943" cy="3693319"/>
          </a:xfrm>
          <a:prstGeom prst="rect">
            <a:avLst/>
          </a:prstGeom>
        </p:spPr>
        <p:txBody>
          <a:bodyPr wrap="square">
            <a:spAutoFit/>
          </a:bodyPr>
          <a:lstStyle/>
          <a:p>
            <a:pPr algn="just"/>
            <a:r>
              <a:rPr lang="en-US" sz="2600" dirty="0" smtClean="0"/>
              <a:t>An E-Plane Tee junction is formed by attaching a simple waveguide to the broader dimension of a rectangular waveguide, which already has two ports. The arms of rectangular waveguides make two ports called collinear ports i.e., Port1 and Port2, while the new one, Port3 is called as Side arm or E-arm. This E-plane Tee is also called as Series Tee.</a:t>
            </a:r>
          </a:p>
          <a:p>
            <a:pPr algn="just"/>
            <a:r>
              <a:rPr lang="en-US" sz="2600" dirty="0" smtClean="0"/>
              <a:t>As the axis of the side arm is parallel to the electric field, this junction is called E-Plane Tee junction. This is also called as Voltage or Series junction. The ports 1 and 2 are 180° out of phase with each other. </a:t>
            </a:r>
            <a:endParaRPr lang="en-US" sz="26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srcRect l="44621" t="49206" r="21132" b="17857"/>
          <a:stretch>
            <a:fillRect/>
          </a:stretch>
        </p:blipFill>
        <p:spPr bwMode="auto">
          <a:xfrm>
            <a:off x="866657" y="928915"/>
            <a:ext cx="9975513" cy="5393924"/>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56343" y="0"/>
            <a:ext cx="10319657" cy="707886"/>
          </a:xfrm>
          <a:prstGeom prst="rect">
            <a:avLst/>
          </a:prstGeom>
          <a:noFill/>
        </p:spPr>
        <p:txBody>
          <a:bodyPr wrap="square" rtlCol="0">
            <a:spAutoFit/>
          </a:bodyPr>
          <a:lstStyle/>
          <a:p>
            <a:pPr algn="ctr"/>
            <a:r>
              <a:rPr lang="en-US" sz="4000" dirty="0" smtClean="0"/>
              <a:t>Properties of E plane Tee</a:t>
            </a:r>
            <a:endParaRPr lang="en-US" sz="4000" dirty="0"/>
          </a:p>
        </p:txBody>
      </p:sp>
      <p:pic>
        <p:nvPicPr>
          <p:cNvPr id="10242" name="Picture 2"/>
          <p:cNvPicPr>
            <a:picLocks noChangeAspect="1" noChangeArrowheads="1"/>
          </p:cNvPicPr>
          <p:nvPr/>
        </p:nvPicPr>
        <p:blipFill>
          <a:blip r:embed="rId3"/>
          <a:srcRect l="27330" t="15278" r="14662" b="6250"/>
          <a:stretch>
            <a:fillRect/>
          </a:stretch>
        </p:blipFill>
        <p:spPr bwMode="auto">
          <a:xfrm>
            <a:off x="2119087" y="764345"/>
            <a:ext cx="8011886" cy="6093655"/>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srcRect l="27554" t="9524" r="17339" b="8730"/>
          <a:stretch>
            <a:fillRect/>
          </a:stretch>
        </p:blipFill>
        <p:spPr bwMode="auto">
          <a:xfrm>
            <a:off x="2104571" y="0"/>
            <a:ext cx="8222943" cy="6858000"/>
          </a:xfrm>
          <a:prstGeom prst="rect">
            <a:avLst/>
          </a:prstGeom>
          <a:noFill/>
          <a:ln w="9525">
            <a:noFill/>
            <a:miter lim="800000"/>
            <a:headEnd/>
            <a:tailEnd/>
          </a:ln>
          <a:effectLst/>
        </p:spPr>
      </p:pic>
      <p:cxnSp>
        <p:nvCxnSpPr>
          <p:cNvPr id="6" name="Straight Connector 5"/>
          <p:cNvCxnSpPr/>
          <p:nvPr/>
        </p:nvCxnSpPr>
        <p:spPr>
          <a:xfrm flipV="1">
            <a:off x="4804229" y="1843314"/>
            <a:ext cx="3033485" cy="43543"/>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6734629" y="6799944"/>
            <a:ext cx="1088571" cy="1588"/>
          </a:xfrm>
          <a:prstGeom prst="line">
            <a:avLst/>
          </a:prstGeom>
        </p:spPr>
        <p:style>
          <a:lnRef idx="1">
            <a:schemeClr val="accent2"/>
          </a:lnRef>
          <a:fillRef idx="0">
            <a:schemeClr val="accent2"/>
          </a:fillRef>
          <a:effectRef idx="0">
            <a:schemeClr val="accent2"/>
          </a:effectRef>
          <a:fontRef idx="minor">
            <a:schemeClr val="tx1"/>
          </a:fontRef>
        </p:style>
      </p:cxnSp>
      <p:grpSp>
        <p:nvGrpSpPr>
          <p:cNvPr id="9" name="Group 8"/>
          <p:cNvGrpSpPr/>
          <p:nvPr/>
        </p:nvGrpSpPr>
        <p:grpSpPr>
          <a:xfrm>
            <a:off x="1730671" y="0"/>
            <a:ext cx="9096987" cy="6858000"/>
            <a:chOff x="1730671" y="0"/>
            <a:chExt cx="9096987" cy="6858000"/>
          </a:xfrm>
        </p:grpSpPr>
        <p:pic>
          <p:nvPicPr>
            <p:cNvPr id="12290" name="Picture 2"/>
            <p:cNvPicPr>
              <a:picLocks noChangeAspect="1" noChangeArrowheads="1"/>
            </p:cNvPicPr>
            <p:nvPr/>
          </p:nvPicPr>
          <p:blipFill>
            <a:blip r:embed="rId3"/>
            <a:srcRect l="27219" t="14087" r="15220" b="8730"/>
            <a:stretch>
              <a:fillRect/>
            </a:stretch>
          </p:blipFill>
          <p:spPr bwMode="auto">
            <a:xfrm>
              <a:off x="1730671" y="0"/>
              <a:ext cx="9096987" cy="6858000"/>
            </a:xfrm>
            <a:prstGeom prst="rect">
              <a:avLst/>
            </a:prstGeom>
            <a:noFill/>
            <a:ln w="9525">
              <a:noFill/>
              <a:miter lim="800000"/>
              <a:headEnd/>
              <a:tailEnd/>
            </a:ln>
            <a:effectLst/>
          </p:spPr>
        </p:pic>
        <p:pic>
          <p:nvPicPr>
            <p:cNvPr id="8" name="Picture 2"/>
            <p:cNvPicPr>
              <a:picLocks noChangeAspect="1" noChangeArrowheads="1"/>
            </p:cNvPicPr>
            <p:nvPr/>
          </p:nvPicPr>
          <p:blipFill>
            <a:blip r:embed="rId4"/>
            <a:srcRect l="47575" t="31428" r="33278" b="60855"/>
            <a:stretch>
              <a:fillRect/>
            </a:stretch>
          </p:blipFill>
          <p:spPr bwMode="auto">
            <a:xfrm>
              <a:off x="5036459" y="1494972"/>
              <a:ext cx="2946400" cy="667657"/>
            </a:xfrm>
            <a:prstGeom prst="rect">
              <a:avLst/>
            </a:prstGeom>
            <a:noFill/>
            <a:ln w="9525">
              <a:noFill/>
              <a:miter lim="800000"/>
              <a:headEnd/>
              <a:tailEnd/>
            </a:ln>
            <a:effectLst/>
          </p:spPr>
        </p:pic>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3"/>
          <a:srcRect l="27554" t="11508" r="15889" b="29365"/>
          <a:stretch>
            <a:fillRect/>
          </a:stretch>
        </p:blipFill>
        <p:spPr bwMode="auto">
          <a:xfrm>
            <a:off x="1155103" y="522514"/>
            <a:ext cx="10166040" cy="5856100"/>
          </a:xfrm>
          <a:prstGeom prst="rect">
            <a:avLst/>
          </a:prstGeom>
          <a:noFill/>
          <a:ln w="9525">
            <a:noFill/>
            <a:miter lim="800000"/>
            <a:headEnd/>
            <a:tailEnd/>
          </a:ln>
          <a:effectLst/>
        </p:spPr>
      </p:pic>
      <p:cxnSp>
        <p:nvCxnSpPr>
          <p:cNvPr id="8" name="Straight Connector 7"/>
          <p:cNvCxnSpPr/>
          <p:nvPr/>
        </p:nvCxnSpPr>
        <p:spPr>
          <a:xfrm>
            <a:off x="5573486" y="2438400"/>
            <a:ext cx="1436914" cy="14515"/>
          </a:xfrm>
          <a:prstGeom prst="line">
            <a:avLst/>
          </a:prstGeom>
        </p:spPr>
        <p:style>
          <a:lnRef idx="1">
            <a:schemeClr val="accent3"/>
          </a:lnRef>
          <a:fillRef idx="0">
            <a:schemeClr val="accent3"/>
          </a:fillRef>
          <a:effectRef idx="0">
            <a:schemeClr val="accent3"/>
          </a:effectRef>
          <a:fontRef idx="minor">
            <a:schemeClr val="tx1"/>
          </a:fontRef>
        </p:style>
      </p:cxnSp>
      <p:cxnSp>
        <p:nvCxnSpPr>
          <p:cNvPr id="10" name="Straight Connector 9"/>
          <p:cNvCxnSpPr/>
          <p:nvPr/>
        </p:nvCxnSpPr>
        <p:spPr>
          <a:xfrm>
            <a:off x="6393543" y="6233886"/>
            <a:ext cx="1436914" cy="14515"/>
          </a:xfrm>
          <a:prstGeom prst="line">
            <a:avLst/>
          </a:prstGeom>
        </p:spPr>
        <p:style>
          <a:lnRef idx="1">
            <a:schemeClr val="accent3"/>
          </a:lnRef>
          <a:fillRef idx="0">
            <a:schemeClr val="accent3"/>
          </a:fillRef>
          <a:effectRef idx="0">
            <a:schemeClr val="accent3"/>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56343" y="0"/>
            <a:ext cx="10319657" cy="707886"/>
          </a:xfrm>
          <a:prstGeom prst="rect">
            <a:avLst/>
          </a:prstGeom>
          <a:noFill/>
        </p:spPr>
        <p:txBody>
          <a:bodyPr wrap="square" rtlCol="0">
            <a:spAutoFit/>
          </a:bodyPr>
          <a:lstStyle/>
          <a:p>
            <a:pPr algn="ctr"/>
            <a:r>
              <a:rPr lang="en-US" sz="4000" dirty="0" smtClean="0"/>
              <a:t>Scattering Parameter</a:t>
            </a:r>
            <a:endParaRPr lang="en-US" sz="4000" dirty="0"/>
          </a:p>
        </p:txBody>
      </p:sp>
      <p:sp>
        <p:nvSpPr>
          <p:cNvPr id="4" name="Rectangle 3"/>
          <p:cNvSpPr/>
          <p:nvPr/>
        </p:nvSpPr>
        <p:spPr>
          <a:xfrm>
            <a:off x="246743" y="1274580"/>
            <a:ext cx="11713027" cy="3693319"/>
          </a:xfrm>
          <a:prstGeom prst="rect">
            <a:avLst/>
          </a:prstGeom>
        </p:spPr>
        <p:txBody>
          <a:bodyPr wrap="square">
            <a:spAutoFit/>
          </a:bodyPr>
          <a:lstStyle/>
          <a:p>
            <a:pPr algn="just"/>
            <a:r>
              <a:rPr lang="en-US" sz="2600" dirty="0" smtClean="0"/>
              <a:t>For a two-port network, if the power is applied at one port, most of the power escapes from the other port, while some of it reflects back to the same port. For a two-port network, 2 × 2 = 4 combinations are likely to occur.</a:t>
            </a:r>
          </a:p>
          <a:p>
            <a:pPr algn="just"/>
            <a:r>
              <a:rPr lang="en-US" sz="2600" dirty="0" smtClean="0"/>
              <a:t>The travelling waves with associated powers when scatter out through the ports, the Microwave junction can be defined by S-Parameters or Scattering Parameters, which are represented in a matrix form, called as "Scattering Matrix".</a:t>
            </a:r>
          </a:p>
          <a:p>
            <a:pPr algn="just"/>
            <a:endParaRPr lang="en-US" sz="26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742209" y="34658"/>
            <a:ext cx="9143506" cy="6823342"/>
            <a:chOff x="1742209" y="34658"/>
            <a:chExt cx="9143506" cy="6823342"/>
          </a:xfrm>
        </p:grpSpPr>
        <p:pic>
          <p:nvPicPr>
            <p:cNvPr id="14338" name="Picture 2"/>
            <p:cNvPicPr>
              <a:picLocks noChangeAspect="1" noChangeArrowheads="1"/>
            </p:cNvPicPr>
            <p:nvPr/>
          </p:nvPicPr>
          <p:blipFill>
            <a:blip r:embed="rId3"/>
            <a:srcRect l="27330" t="11310" r="22918" b="18651"/>
            <a:stretch>
              <a:fillRect/>
            </a:stretch>
          </p:blipFill>
          <p:spPr bwMode="auto">
            <a:xfrm>
              <a:off x="1742209" y="34658"/>
              <a:ext cx="8620992" cy="6823342"/>
            </a:xfrm>
            <a:prstGeom prst="rect">
              <a:avLst/>
            </a:prstGeom>
            <a:noFill/>
            <a:ln w="9525">
              <a:noFill/>
              <a:miter lim="800000"/>
              <a:headEnd/>
              <a:tailEnd/>
            </a:ln>
            <a:effectLst/>
          </p:spPr>
        </p:pic>
        <p:sp>
          <p:nvSpPr>
            <p:cNvPr id="4" name="TextBox 3"/>
            <p:cNvSpPr txBox="1"/>
            <p:nvPr/>
          </p:nvSpPr>
          <p:spPr>
            <a:xfrm>
              <a:off x="8577943" y="116112"/>
              <a:ext cx="2307772" cy="369332"/>
            </a:xfrm>
            <a:prstGeom prst="rect">
              <a:avLst/>
            </a:prstGeom>
            <a:noFill/>
          </p:spPr>
          <p:txBody>
            <a:bodyPr wrap="square" rtlCol="0">
              <a:spAutoFit/>
            </a:bodyPr>
            <a:lstStyle/>
            <a:p>
              <a:r>
                <a:rPr lang="en-US" dirty="0" smtClean="0">
                  <a:solidFill>
                    <a:srgbClr val="FF0000"/>
                  </a:solidFill>
                </a:rPr>
                <a:t>Equation 5</a:t>
              </a:r>
              <a:endParaRPr lang="en-US" dirty="0">
                <a:solidFill>
                  <a:srgbClr val="FF0000"/>
                </a:solidFil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99886" y="1901371"/>
            <a:ext cx="10319657" cy="707886"/>
          </a:xfrm>
          <a:prstGeom prst="rect">
            <a:avLst/>
          </a:prstGeom>
          <a:noFill/>
        </p:spPr>
        <p:txBody>
          <a:bodyPr wrap="square" rtlCol="0">
            <a:spAutoFit/>
          </a:bodyPr>
          <a:lstStyle/>
          <a:p>
            <a:pPr algn="ctr"/>
            <a:r>
              <a:rPr lang="en-US" sz="4000" dirty="0" smtClean="0"/>
              <a:t>E-H Plane Tee</a:t>
            </a:r>
            <a:endParaRPr lang="en-US" sz="40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3"/>
          <a:srcRect l="36924" t="33929" r="13435" b="10516"/>
          <a:stretch>
            <a:fillRect/>
          </a:stretch>
        </p:blipFill>
        <p:spPr bwMode="auto">
          <a:xfrm>
            <a:off x="1553030" y="0"/>
            <a:ext cx="9202057" cy="5790058"/>
          </a:xfrm>
          <a:prstGeom prst="rect">
            <a:avLst/>
          </a:prstGeom>
          <a:noFill/>
          <a:ln w="9525">
            <a:noFill/>
            <a:miter lim="800000"/>
            <a:headEnd/>
            <a:tailEnd/>
          </a:ln>
          <a:effectLst/>
        </p:spPr>
      </p:pic>
      <p:sp>
        <p:nvSpPr>
          <p:cNvPr id="4" name="Rectangle 3"/>
          <p:cNvSpPr/>
          <p:nvPr/>
        </p:nvSpPr>
        <p:spPr>
          <a:xfrm>
            <a:off x="3033487" y="5696021"/>
            <a:ext cx="7300685" cy="646331"/>
          </a:xfrm>
          <a:prstGeom prst="rect">
            <a:avLst/>
          </a:prstGeom>
        </p:spPr>
        <p:txBody>
          <a:bodyPr wrap="square">
            <a:spAutoFit/>
          </a:bodyPr>
          <a:lstStyle/>
          <a:p>
            <a:r>
              <a:rPr lang="en-US" dirty="0" smtClean="0"/>
              <a:t>The connection made by the side arms to the bi-directional waveguide to form both parallel and serial ports</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56343" y="0"/>
            <a:ext cx="10319657" cy="707886"/>
          </a:xfrm>
          <a:prstGeom prst="rect">
            <a:avLst/>
          </a:prstGeom>
          <a:noFill/>
        </p:spPr>
        <p:txBody>
          <a:bodyPr wrap="square" rtlCol="0">
            <a:spAutoFit/>
          </a:bodyPr>
          <a:lstStyle/>
          <a:p>
            <a:pPr algn="ctr"/>
            <a:r>
              <a:rPr lang="en-US" sz="4000" dirty="0" smtClean="0"/>
              <a:t>E-H Plane Tee</a:t>
            </a:r>
            <a:endParaRPr lang="en-US" sz="4000" dirty="0"/>
          </a:p>
        </p:txBody>
      </p:sp>
      <p:sp>
        <p:nvSpPr>
          <p:cNvPr id="4" name="Rectangle 3"/>
          <p:cNvSpPr/>
          <p:nvPr/>
        </p:nvSpPr>
        <p:spPr>
          <a:xfrm>
            <a:off x="420914" y="1111240"/>
            <a:ext cx="11480800" cy="3293209"/>
          </a:xfrm>
          <a:prstGeom prst="rect">
            <a:avLst/>
          </a:prstGeom>
        </p:spPr>
        <p:txBody>
          <a:bodyPr wrap="square">
            <a:spAutoFit/>
          </a:bodyPr>
          <a:lstStyle/>
          <a:p>
            <a:pPr algn="just"/>
            <a:r>
              <a:rPr lang="en-US" sz="2600" dirty="0" smtClean="0"/>
              <a:t>An E-H Plane Tee junction is formed by attaching two simple waveguides one parallel and the other series, to a rectangular waveguide which already has two ports. This is also called as Magic Tee, or Hybrid or 3dB coupler.</a:t>
            </a:r>
          </a:p>
          <a:p>
            <a:pPr algn="just"/>
            <a:r>
              <a:rPr lang="en-US" sz="2600" dirty="0" smtClean="0"/>
              <a:t>The arms of rectangular waveguides make two ports called collinear ports i.e., Port 1 and Port 2, while the Port 3 is called as H-Arm or Sum port or Parallel port. Port 4 is called as E-Arm or Difference port or Series port.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3"/>
          <a:srcRect l="27777" t="18651" r="4288" b="30952"/>
          <a:stretch>
            <a:fillRect/>
          </a:stretch>
        </p:blipFill>
        <p:spPr bwMode="auto">
          <a:xfrm>
            <a:off x="0" y="812800"/>
            <a:ext cx="11866801" cy="4949371"/>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3"/>
          <a:srcRect l="27330" t="8333" r="4176" b="12698"/>
          <a:stretch>
            <a:fillRect/>
          </a:stretch>
        </p:blipFill>
        <p:spPr bwMode="auto">
          <a:xfrm>
            <a:off x="769266" y="55811"/>
            <a:ext cx="10493828" cy="6802189"/>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3"/>
          <a:srcRect l="27107" t="12302" r="15778" b="6250"/>
          <a:stretch>
            <a:fillRect/>
          </a:stretch>
        </p:blipFill>
        <p:spPr bwMode="auto">
          <a:xfrm>
            <a:off x="1973943" y="-42705"/>
            <a:ext cx="8606971" cy="6900705"/>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3"/>
          <a:srcRect l="27553" t="9127" r="15555" b="6250"/>
          <a:stretch>
            <a:fillRect/>
          </a:stretch>
        </p:blipFill>
        <p:spPr bwMode="auto">
          <a:xfrm>
            <a:off x="2119087" y="0"/>
            <a:ext cx="8244114" cy="6894343"/>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3"/>
          <a:srcRect l="27330" t="8929" r="4176" b="6250"/>
          <a:stretch>
            <a:fillRect/>
          </a:stretch>
        </p:blipFill>
        <p:spPr bwMode="auto">
          <a:xfrm>
            <a:off x="1161143" y="0"/>
            <a:ext cx="9849854" cy="6858001"/>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3"/>
          <a:srcRect l="27442" t="11310" r="3842" b="27778"/>
          <a:stretch>
            <a:fillRect/>
          </a:stretch>
        </p:blipFill>
        <p:spPr bwMode="auto">
          <a:xfrm>
            <a:off x="551542" y="827314"/>
            <a:ext cx="11285212" cy="5624286"/>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srcRect l="36812" t="30556" r="13658" b="36706"/>
          <a:stretch>
            <a:fillRect/>
          </a:stretch>
        </p:blipFill>
        <p:spPr bwMode="auto">
          <a:xfrm>
            <a:off x="638629" y="1335314"/>
            <a:ext cx="11071761" cy="4419306"/>
          </a:xfrm>
          <a:prstGeom prst="rect">
            <a:avLst/>
          </a:prstGeom>
          <a:noFill/>
          <a:ln w="9525">
            <a:noFill/>
            <a:miter lim="800000"/>
            <a:headEnd/>
            <a:tailEnd/>
          </a:ln>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3"/>
          <a:srcRect l="26996" t="9524" r="23365" b="56964"/>
          <a:stretch>
            <a:fillRect/>
          </a:stretch>
        </p:blipFill>
        <p:spPr bwMode="auto">
          <a:xfrm>
            <a:off x="1625603" y="1335314"/>
            <a:ext cx="8450940" cy="3207657"/>
          </a:xfrm>
          <a:prstGeom prst="rect">
            <a:avLst/>
          </a:prstGeom>
          <a:noFill/>
          <a:ln w="9525">
            <a:no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3"/>
          <a:srcRect l="27219" t="26389" r="4065" b="14286"/>
          <a:stretch>
            <a:fillRect/>
          </a:stretch>
        </p:blipFill>
        <p:spPr bwMode="auto">
          <a:xfrm>
            <a:off x="1" y="388400"/>
            <a:ext cx="12147532" cy="5896286"/>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56343" y="0"/>
            <a:ext cx="10319657" cy="707886"/>
          </a:xfrm>
          <a:prstGeom prst="rect">
            <a:avLst/>
          </a:prstGeom>
          <a:noFill/>
        </p:spPr>
        <p:txBody>
          <a:bodyPr wrap="square" rtlCol="0">
            <a:spAutoFit/>
          </a:bodyPr>
          <a:lstStyle/>
          <a:p>
            <a:pPr algn="ctr"/>
            <a:r>
              <a:rPr lang="en-US" sz="4000" dirty="0" smtClean="0"/>
              <a:t>Scattering Matrix</a:t>
            </a:r>
            <a:endParaRPr lang="en-US" sz="4000" dirty="0"/>
          </a:p>
        </p:txBody>
      </p:sp>
      <p:pic>
        <p:nvPicPr>
          <p:cNvPr id="2050" name="Picture 2"/>
          <p:cNvPicPr>
            <a:picLocks noChangeAspect="1" noChangeArrowheads="1"/>
          </p:cNvPicPr>
          <p:nvPr/>
        </p:nvPicPr>
        <p:blipFill>
          <a:blip r:embed="rId3"/>
          <a:srcRect l="36924" t="17262" r="13547" b="14286"/>
          <a:stretch>
            <a:fillRect/>
          </a:stretch>
        </p:blipFill>
        <p:spPr bwMode="auto">
          <a:xfrm>
            <a:off x="2017486" y="497212"/>
            <a:ext cx="8186057" cy="6360788"/>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srcRect l="27107" t="13095" r="4623" b="5853"/>
          <a:stretch>
            <a:fillRect/>
          </a:stretch>
        </p:blipFill>
        <p:spPr bwMode="auto">
          <a:xfrm>
            <a:off x="1090277" y="0"/>
            <a:ext cx="10274409" cy="6858000"/>
          </a:xfrm>
          <a:prstGeom prst="rect">
            <a:avLst/>
          </a:prstGeom>
          <a:noFill/>
          <a:ln w="9525">
            <a:noFill/>
            <a:miter lim="800000"/>
            <a:headEnd/>
            <a:tailEnd/>
          </a:ln>
          <a:effectLst/>
        </p:spPr>
      </p:pic>
      <p:cxnSp>
        <p:nvCxnSpPr>
          <p:cNvPr id="6" name="Straight Connector 5"/>
          <p:cNvCxnSpPr/>
          <p:nvPr/>
        </p:nvCxnSpPr>
        <p:spPr>
          <a:xfrm flipV="1">
            <a:off x="4093029" y="1988457"/>
            <a:ext cx="4673600" cy="29029"/>
          </a:xfrm>
          <a:prstGeom prst="line">
            <a:avLst/>
          </a:prstGeom>
        </p:spPr>
        <p:style>
          <a:lnRef idx="1">
            <a:schemeClr val="accent2"/>
          </a:lnRef>
          <a:fillRef idx="0">
            <a:schemeClr val="accent2"/>
          </a:fillRef>
          <a:effectRef idx="0">
            <a:schemeClr val="accent2"/>
          </a:effectRef>
          <a:fontRef idx="minor">
            <a:schemeClr val="tx1"/>
          </a:fontRef>
        </p:style>
      </p:cxnSp>
      <p:cxnSp>
        <p:nvCxnSpPr>
          <p:cNvPr id="5" name="Straight Connector 4"/>
          <p:cNvCxnSpPr/>
          <p:nvPr/>
        </p:nvCxnSpPr>
        <p:spPr>
          <a:xfrm>
            <a:off x="4862286" y="3178629"/>
            <a:ext cx="957943" cy="14514"/>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srcRect l="28111" t="13889" r="18455" b="6250"/>
          <a:stretch>
            <a:fillRect/>
          </a:stretch>
        </p:blipFill>
        <p:spPr bwMode="auto">
          <a:xfrm>
            <a:off x="2380344" y="-57269"/>
            <a:ext cx="8229600" cy="6915269"/>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srcRect l="27219" t="18539" r="4065" b="9127"/>
          <a:stretch>
            <a:fillRect/>
          </a:stretch>
        </p:blipFill>
        <p:spPr bwMode="auto">
          <a:xfrm>
            <a:off x="188686" y="0"/>
            <a:ext cx="11829143" cy="6858001"/>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srcRect l="27777" t="10516" r="4511" b="9325"/>
          <a:stretch>
            <a:fillRect/>
          </a:stretch>
        </p:blipFill>
        <p:spPr bwMode="auto">
          <a:xfrm>
            <a:off x="1015998" y="0"/>
            <a:ext cx="10303975" cy="6858000"/>
          </a:xfrm>
          <a:prstGeom prst="rect">
            <a:avLst/>
          </a:prstGeom>
          <a:noFill/>
          <a:ln w="9525">
            <a:noFill/>
            <a:miter lim="800000"/>
            <a:headEnd/>
            <a:tailEnd/>
          </a:ln>
          <a:effectLst/>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7516</TotalTime>
  <Words>388</Words>
  <Application>Microsoft Office PowerPoint</Application>
  <PresentationFormat>Custom</PresentationFormat>
  <Paragraphs>74</Paragraphs>
  <Slides>41</Slides>
  <Notes>40</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Concourse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Ahmad</dc:creator>
  <cp:lastModifiedBy>User</cp:lastModifiedBy>
  <cp:revision>1084</cp:revision>
  <dcterms:created xsi:type="dcterms:W3CDTF">2015-03-05T10:33:53Z</dcterms:created>
  <dcterms:modified xsi:type="dcterms:W3CDTF">2021-06-04T16:55:15Z</dcterms:modified>
</cp:coreProperties>
</file>